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6" r:id="rId11"/>
    <p:sldId id="264" r:id="rId12"/>
    <p:sldId id="267" r:id="rId13"/>
    <p:sldId id="268" r:id="rId14"/>
    <p:sldId id="270" r:id="rId15"/>
    <p:sldId id="269" r:id="rId16"/>
  </p:sldIdLst>
  <p:sldSz cx="18288000" cy="10287000"/>
  <p:notesSz cx="6858000" cy="9144000"/>
  <p:embeddedFontLst>
    <p:embeddedFont>
      <p:font typeface="Arimo" panose="020B0604020202020204" charset="0"/>
      <p:regular r:id="rId17"/>
    </p:embeddedFont>
    <p:embeddedFont>
      <p:font typeface="Arimo Bold" panose="020B0604020202020204" charset="0"/>
      <p:regular r:id="rId18"/>
    </p:embeddedFont>
    <p:embeddedFont>
      <p:font typeface="Black Mango SemiBold" panose="020B0604020202020204" charset="0"/>
      <p:regular r:id="rId19"/>
    </p:embeddedFont>
    <p:embeddedFont>
      <p:font typeface="Black Mango SemiBold Bold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509" y="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jpg>
</file>

<file path=ppt/media/image24.jpeg>
</file>

<file path=ppt/media/image25.jpeg>
</file>

<file path=ppt/media/image26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1261" b="3126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rot="3541140">
            <a:off x="-3033405" y="-458831"/>
            <a:ext cx="21187013" cy="14274634"/>
          </a:xfrm>
          <a:custGeom>
            <a:avLst/>
            <a:gdLst/>
            <a:ahLst/>
            <a:cxnLst/>
            <a:rect l="l" t="t" r="r" b="b"/>
            <a:pathLst>
              <a:path w="21187013" h="14274634">
                <a:moveTo>
                  <a:pt x="0" y="0"/>
                </a:moveTo>
                <a:lnTo>
                  <a:pt x="21187013" y="0"/>
                </a:lnTo>
                <a:lnTo>
                  <a:pt x="21187013" y="14274633"/>
                </a:lnTo>
                <a:lnTo>
                  <a:pt x="0" y="142746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629" r="-2194"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8247633" y="1771017"/>
            <a:ext cx="11168503" cy="8515983"/>
          </a:xfrm>
          <a:custGeom>
            <a:avLst/>
            <a:gdLst/>
            <a:ahLst/>
            <a:cxnLst/>
            <a:rect l="l" t="t" r="r" b="b"/>
            <a:pathLst>
              <a:path w="11168503" h="8515983">
                <a:moveTo>
                  <a:pt x="11168503" y="0"/>
                </a:moveTo>
                <a:lnTo>
                  <a:pt x="0" y="0"/>
                </a:lnTo>
                <a:lnTo>
                  <a:pt x="0" y="8515983"/>
                </a:lnTo>
                <a:lnTo>
                  <a:pt x="11168503" y="8515983"/>
                </a:lnTo>
                <a:lnTo>
                  <a:pt x="11168503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605951" y="1028700"/>
            <a:ext cx="3211902" cy="3334183"/>
          </a:xfrm>
          <a:custGeom>
            <a:avLst/>
            <a:gdLst/>
            <a:ahLst/>
            <a:cxnLst/>
            <a:rect l="l" t="t" r="r" b="b"/>
            <a:pathLst>
              <a:path w="3211902" h="3334183">
                <a:moveTo>
                  <a:pt x="0" y="0"/>
                </a:moveTo>
                <a:lnTo>
                  <a:pt x="3211902" y="0"/>
                </a:lnTo>
                <a:lnTo>
                  <a:pt x="3211902" y="3334183"/>
                </a:lnTo>
                <a:lnTo>
                  <a:pt x="0" y="33341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601735" y="-1390150"/>
            <a:ext cx="2678333" cy="2780300"/>
          </a:xfrm>
          <a:custGeom>
            <a:avLst/>
            <a:gdLst/>
            <a:ahLst/>
            <a:cxnLst/>
            <a:rect l="l" t="t" r="r" b="b"/>
            <a:pathLst>
              <a:path w="2678333" h="2780300">
                <a:moveTo>
                  <a:pt x="0" y="0"/>
                </a:moveTo>
                <a:lnTo>
                  <a:pt x="2678333" y="0"/>
                </a:lnTo>
                <a:lnTo>
                  <a:pt x="2678333" y="2780300"/>
                </a:lnTo>
                <a:lnTo>
                  <a:pt x="0" y="2780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070477" y="2090350"/>
            <a:ext cx="8206414" cy="305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22"/>
              </a:lnSpc>
            </a:pPr>
            <a:r>
              <a:rPr lang="en-US" sz="11038" spc="540">
                <a:solidFill>
                  <a:srgbClr val="9B7266"/>
                </a:solidFill>
                <a:latin typeface="Black Mango SemiBold"/>
              </a:rPr>
              <a:t>Galería de arte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348759" y="5604437"/>
            <a:ext cx="5649850" cy="424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92"/>
              </a:lnSpc>
              <a:spcBef>
                <a:spcPct val="0"/>
              </a:spcBef>
            </a:pPr>
            <a:r>
              <a:rPr lang="en-US" sz="2423" spc="14">
                <a:solidFill>
                  <a:srgbClr val="9B7266"/>
                </a:solidFill>
                <a:latin typeface="Arimo"/>
              </a:rPr>
              <a:t>Valentina Antonelli y Chiara Orlando </a:t>
            </a:r>
          </a:p>
        </p:txBody>
      </p:sp>
    </p:spTree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46658" y="-282309"/>
            <a:ext cx="18934658" cy="5482445"/>
            <a:chOff x="0" y="0"/>
            <a:chExt cx="4986906" cy="14439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86906" cy="1443936"/>
            </a:xfrm>
            <a:custGeom>
              <a:avLst/>
              <a:gdLst/>
              <a:ahLst/>
              <a:cxnLst/>
              <a:rect l="l" t="t" r="r" b="b"/>
              <a:pathLst>
                <a:path w="4986906" h="1443936">
                  <a:moveTo>
                    <a:pt x="0" y="0"/>
                  </a:moveTo>
                  <a:lnTo>
                    <a:pt x="4986906" y="0"/>
                  </a:lnTo>
                  <a:lnTo>
                    <a:pt x="4986906" y="1443936"/>
                  </a:lnTo>
                  <a:lnTo>
                    <a:pt x="0" y="1443936"/>
                  </a:lnTo>
                  <a:close/>
                </a:path>
              </a:pathLst>
            </a:custGeom>
            <a:solidFill>
              <a:srgbClr val="754F4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078463" y="2892931"/>
            <a:ext cx="13854261" cy="5116304"/>
          </a:xfrm>
          <a:custGeom>
            <a:avLst/>
            <a:gdLst/>
            <a:ahLst/>
            <a:cxnLst/>
            <a:rect l="l" t="t" r="r" b="b"/>
            <a:pathLst>
              <a:path w="13854261" h="5116304">
                <a:moveTo>
                  <a:pt x="0" y="0"/>
                </a:moveTo>
                <a:lnTo>
                  <a:pt x="13854261" y="0"/>
                </a:lnTo>
                <a:lnTo>
                  <a:pt x="13854261" y="5116304"/>
                </a:lnTo>
                <a:lnTo>
                  <a:pt x="0" y="51163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437613" y="1086997"/>
            <a:ext cx="7412774" cy="1244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73"/>
              </a:lnSpc>
              <a:spcBef>
                <a:spcPct val="0"/>
              </a:spcBef>
            </a:pPr>
            <a:r>
              <a:rPr lang="en-US" sz="7266" dirty="0">
                <a:solidFill>
                  <a:srgbClr val="FFFFFF"/>
                </a:solidFill>
                <a:latin typeface="Black Mango SemiBold"/>
              </a:rPr>
              <a:t>POST</a:t>
            </a:r>
          </a:p>
        </p:txBody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A74DE38E-BA30-8EC2-7683-7DC1EAC567B5}"/>
              </a:ext>
            </a:extLst>
          </p:cNvPr>
          <p:cNvSpPr txBox="1"/>
          <p:nvPr/>
        </p:nvSpPr>
        <p:spPr>
          <a:xfrm>
            <a:off x="16383000" y="8661715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04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2767799" y="1938124"/>
            <a:ext cx="13322992" cy="7544179"/>
          </a:xfrm>
          <a:custGeom>
            <a:avLst/>
            <a:gdLst/>
            <a:ahLst/>
            <a:cxnLst/>
            <a:rect l="l" t="t" r="r" b="b"/>
            <a:pathLst>
              <a:path w="13322992" h="7544179">
                <a:moveTo>
                  <a:pt x="0" y="0"/>
                </a:moveTo>
                <a:lnTo>
                  <a:pt x="13322992" y="0"/>
                </a:lnTo>
                <a:lnTo>
                  <a:pt x="13322992" y="7544179"/>
                </a:lnTo>
                <a:lnTo>
                  <a:pt x="0" y="7544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086909" y="205821"/>
            <a:ext cx="8114182" cy="1483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88"/>
              </a:lnSpc>
              <a:spcBef>
                <a:spcPct val="0"/>
              </a:spcBef>
            </a:pPr>
            <a:r>
              <a:rPr lang="en-US" sz="8706" spc="652" dirty="0">
                <a:solidFill>
                  <a:srgbClr val="FFFFFF"/>
                </a:solidFill>
                <a:latin typeface="Black Mango SemiBold"/>
              </a:rPr>
              <a:t>Get</a:t>
            </a: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FD599635-5EB7-E699-F19E-74DD0E537D0C}"/>
              </a:ext>
            </a:extLst>
          </p:cNvPr>
          <p:cNvSpPr txBox="1"/>
          <p:nvPr/>
        </p:nvSpPr>
        <p:spPr>
          <a:xfrm>
            <a:off x="16306800" y="8671504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04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620329" y="2500230"/>
            <a:ext cx="13047343" cy="5286540"/>
          </a:xfrm>
          <a:custGeom>
            <a:avLst/>
            <a:gdLst/>
            <a:ahLst/>
            <a:cxnLst/>
            <a:rect l="l" t="t" r="r" b="b"/>
            <a:pathLst>
              <a:path w="13047343" h="5286540">
                <a:moveTo>
                  <a:pt x="0" y="0"/>
                </a:moveTo>
                <a:lnTo>
                  <a:pt x="13047342" y="0"/>
                </a:lnTo>
                <a:lnTo>
                  <a:pt x="13047342" y="5286540"/>
                </a:lnTo>
                <a:lnTo>
                  <a:pt x="0" y="52865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813389" y="606536"/>
            <a:ext cx="2661222" cy="1094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3"/>
              </a:lnSpc>
              <a:spcBef>
                <a:spcPct val="0"/>
              </a:spcBef>
            </a:pPr>
            <a:r>
              <a:rPr lang="en-US" sz="6402" dirty="0">
                <a:solidFill>
                  <a:srgbClr val="9B7266"/>
                </a:solidFill>
                <a:latin typeface="Black Mango SemiBold"/>
              </a:rPr>
              <a:t>PUT</a:t>
            </a:r>
          </a:p>
        </p:txBody>
      </p:sp>
      <p:sp>
        <p:nvSpPr>
          <p:cNvPr id="4" name="TextBox 16">
            <a:extLst>
              <a:ext uri="{FF2B5EF4-FFF2-40B4-BE49-F238E27FC236}">
                <a16:creationId xmlns:a16="http://schemas.microsoft.com/office/drawing/2014/main" id="{F5CF8920-BC61-3CA9-B4A1-B1F302C09318}"/>
              </a:ext>
            </a:extLst>
          </p:cNvPr>
          <p:cNvSpPr txBox="1"/>
          <p:nvPr/>
        </p:nvSpPr>
        <p:spPr>
          <a:xfrm>
            <a:off x="16230600" y="8646967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04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4682816" y="-503248"/>
            <a:ext cx="7539168" cy="11206219"/>
            <a:chOff x="0" y="0"/>
            <a:chExt cx="3175000" cy="4719320"/>
          </a:xfrm>
        </p:grpSpPr>
        <p:sp>
          <p:nvSpPr>
            <p:cNvPr id="3" name="Freeform 3"/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 rot="-8786429">
            <a:off x="-4345375" y="-8078589"/>
            <a:ext cx="7539168" cy="11206219"/>
            <a:chOff x="0" y="0"/>
            <a:chExt cx="3175000" cy="4719320"/>
          </a:xfrm>
        </p:grpSpPr>
        <p:sp>
          <p:nvSpPr>
            <p:cNvPr id="6" name="Freeform 6"/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1612027" y="2849323"/>
            <a:ext cx="11449420" cy="4974280"/>
          </a:xfrm>
          <a:custGeom>
            <a:avLst/>
            <a:gdLst/>
            <a:ahLst/>
            <a:cxnLst/>
            <a:rect l="l" t="t" r="r" b="b"/>
            <a:pathLst>
              <a:path w="11449420" h="4974280">
                <a:moveTo>
                  <a:pt x="0" y="0"/>
                </a:moveTo>
                <a:lnTo>
                  <a:pt x="11449419" y="0"/>
                </a:lnTo>
                <a:lnTo>
                  <a:pt x="11449419" y="4974279"/>
                </a:lnTo>
                <a:lnTo>
                  <a:pt x="0" y="49742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85800" y="1104900"/>
            <a:ext cx="12230100" cy="15946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Black Mango SemiBold Bold"/>
              </a:rPr>
              <a:t>API de terceros:</a:t>
            </a: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898DF484-DE32-99EE-D839-DB36364EC866}"/>
              </a:ext>
            </a:extLst>
          </p:cNvPr>
          <p:cNvSpPr txBox="1"/>
          <p:nvPr/>
        </p:nvSpPr>
        <p:spPr>
          <a:xfrm>
            <a:off x="-381000" y="8629800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05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4"/>
          <p:cNvSpPr/>
          <p:nvPr/>
        </p:nvSpPr>
        <p:spPr>
          <a:xfrm rot="-1242840">
            <a:off x="-10317754" y="5545872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8" y="0"/>
                </a:lnTo>
                <a:lnTo>
                  <a:pt x="119053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5280439" y="364122"/>
            <a:ext cx="7990691" cy="118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38"/>
              </a:lnSpc>
              <a:spcBef>
                <a:spcPct val="0"/>
              </a:spcBef>
            </a:pPr>
            <a:endParaRPr lang="en-US" sz="6884" dirty="0">
              <a:solidFill>
                <a:srgbClr val="9B7266"/>
              </a:solidFill>
              <a:latin typeface="Black Mango SemiBold"/>
            </a:endParaRPr>
          </a:p>
        </p:txBody>
      </p:sp>
      <p:sp>
        <p:nvSpPr>
          <p:cNvPr id="16" name="Freeform 16"/>
          <p:cNvSpPr/>
          <p:nvPr/>
        </p:nvSpPr>
        <p:spPr>
          <a:xfrm rot="9648679">
            <a:off x="16521210" y="-4311478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9" y="0"/>
                </a:lnTo>
                <a:lnTo>
                  <a:pt x="11905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2AF9AF46-6B32-EAAB-43E4-99A304FC868D}"/>
              </a:ext>
            </a:extLst>
          </p:cNvPr>
          <p:cNvSpPr txBox="1"/>
          <p:nvPr/>
        </p:nvSpPr>
        <p:spPr>
          <a:xfrm>
            <a:off x="381000" y="994417"/>
            <a:ext cx="10474611" cy="11119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63"/>
              </a:lnSpc>
              <a:spcBef>
                <a:spcPct val="0"/>
              </a:spcBef>
            </a:pPr>
            <a:r>
              <a:rPr lang="es-AR" sz="6402" dirty="0">
                <a:solidFill>
                  <a:srgbClr val="9B7266"/>
                </a:solidFill>
                <a:latin typeface="Black Mango SemiBold"/>
              </a:rPr>
              <a:t>Análisis estadístico </a:t>
            </a:r>
            <a:endParaRPr lang="en-US" sz="6402" dirty="0">
              <a:solidFill>
                <a:srgbClr val="9B7266"/>
              </a:solidFill>
              <a:latin typeface="Black Mango SemiBold"/>
            </a:endParaRPr>
          </a:p>
        </p:txBody>
      </p:sp>
      <p:pic>
        <p:nvPicPr>
          <p:cNvPr id="20" name="Picture 19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9715A267-0EB9-3A14-1C1B-6CC5324A06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439" y="2281094"/>
            <a:ext cx="8334375" cy="6729896"/>
          </a:xfrm>
          <a:prstGeom prst="rect">
            <a:avLst/>
          </a:prstGeom>
        </p:spPr>
      </p:pic>
      <p:sp>
        <p:nvSpPr>
          <p:cNvPr id="21" name="TextBox 16">
            <a:extLst>
              <a:ext uri="{FF2B5EF4-FFF2-40B4-BE49-F238E27FC236}">
                <a16:creationId xmlns:a16="http://schemas.microsoft.com/office/drawing/2014/main" id="{2047D891-EF56-5B23-F892-7970C824D744}"/>
              </a:ext>
            </a:extLst>
          </p:cNvPr>
          <p:cNvSpPr txBox="1"/>
          <p:nvPr/>
        </p:nvSpPr>
        <p:spPr>
          <a:xfrm>
            <a:off x="16078200" y="8665402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160983838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1250" b="3125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527423" y="1028700"/>
            <a:ext cx="5352020" cy="7948545"/>
            <a:chOff x="0" y="0"/>
            <a:chExt cx="3078480" cy="4572000"/>
          </a:xfrm>
        </p:grpSpPr>
        <p:sp>
          <p:nvSpPr>
            <p:cNvPr id="4" name="Freeform 4"/>
            <p:cNvSpPr/>
            <p:nvPr/>
          </p:nvSpPr>
          <p:spPr>
            <a:xfrm>
              <a:off x="2794" y="0"/>
              <a:ext cx="3072892" cy="4572000"/>
            </a:xfrm>
            <a:custGeom>
              <a:avLst/>
              <a:gdLst/>
              <a:ahLst/>
              <a:cxnLst/>
              <a:rect l="l" t="t" r="r" b="b"/>
              <a:pathLst>
                <a:path w="3072892" h="4572000">
                  <a:moveTo>
                    <a:pt x="3072892" y="2286000"/>
                  </a:moveTo>
                  <a:cubicBezTo>
                    <a:pt x="3072892" y="3548507"/>
                    <a:pt x="2385060" y="4572000"/>
                    <a:pt x="1536446" y="4572000"/>
                  </a:cubicBezTo>
                  <a:cubicBezTo>
                    <a:pt x="687832" y="4572000"/>
                    <a:pt x="0" y="3548507"/>
                    <a:pt x="0" y="2286000"/>
                  </a:cubicBezTo>
                  <a:cubicBezTo>
                    <a:pt x="0" y="1023493"/>
                    <a:pt x="687832" y="0"/>
                    <a:pt x="1536446" y="0"/>
                  </a:cubicBezTo>
                  <a:cubicBezTo>
                    <a:pt x="2385060" y="0"/>
                    <a:pt x="3072892" y="1023493"/>
                    <a:pt x="3072892" y="2286000"/>
                  </a:cubicBezTo>
                  <a:close/>
                </a:path>
              </a:pathLst>
            </a:custGeom>
            <a:blipFill>
              <a:blip r:embed="rId3"/>
              <a:stretch>
                <a:fillRect l="-61016" r="-61016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1397" y="4064"/>
              <a:ext cx="3075686" cy="4567936"/>
            </a:xfrm>
            <a:custGeom>
              <a:avLst/>
              <a:gdLst/>
              <a:ahLst/>
              <a:cxnLst/>
              <a:rect l="l" t="t" r="r" b="b"/>
              <a:pathLst>
                <a:path w="3075686" h="4567936">
                  <a:moveTo>
                    <a:pt x="3075686" y="4567936"/>
                  </a:moveTo>
                  <a:lnTo>
                    <a:pt x="0" y="4567936"/>
                  </a:lnTo>
                  <a:lnTo>
                    <a:pt x="0" y="0"/>
                  </a:lnTo>
                  <a:lnTo>
                    <a:pt x="3075686" y="0"/>
                  </a:lnTo>
                  <a:lnTo>
                    <a:pt x="3075686" y="4567936"/>
                  </a:lnTo>
                  <a:close/>
                </a:path>
              </a:pathLst>
            </a:custGeom>
            <a:blipFill>
              <a:blip r:embed="rId4"/>
              <a:stretch>
                <a:fillRect l="-31" r="-31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933449" y="4103361"/>
            <a:ext cx="8084590" cy="187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394"/>
              </a:lnSpc>
              <a:spcBef>
                <a:spcPct val="0"/>
              </a:spcBef>
            </a:pPr>
            <a:r>
              <a:rPr lang="en-US" sz="10995" dirty="0">
                <a:solidFill>
                  <a:srgbClr val="9B7266"/>
                </a:solidFill>
                <a:latin typeface="Black Mango SemiBold"/>
              </a:rPr>
              <a:t>GRACIAS </a:t>
            </a:r>
          </a:p>
        </p:txBody>
      </p:sp>
      <p:sp>
        <p:nvSpPr>
          <p:cNvPr id="7" name="AutoShape 7"/>
          <p:cNvSpPr/>
          <p:nvPr/>
        </p:nvSpPr>
        <p:spPr>
          <a:xfrm rot="5418902">
            <a:off x="3781923" y="559429"/>
            <a:ext cx="4387642" cy="0"/>
          </a:xfrm>
          <a:prstGeom prst="line">
            <a:avLst/>
          </a:prstGeom>
          <a:ln w="38100" cap="flat">
            <a:solidFill>
              <a:srgbClr val="79614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5418902">
            <a:off x="3719698" y="9512144"/>
            <a:ext cx="4387642" cy="0"/>
          </a:xfrm>
          <a:prstGeom prst="line">
            <a:avLst/>
          </a:prstGeom>
          <a:ln w="38100" cap="flat">
            <a:solidFill>
              <a:srgbClr val="796147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4682816" y="-503248"/>
            <a:ext cx="7539168" cy="11206219"/>
            <a:chOff x="0" y="0"/>
            <a:chExt cx="3175000" cy="4719320"/>
          </a:xfrm>
        </p:grpSpPr>
        <p:sp>
          <p:nvSpPr>
            <p:cNvPr id="3" name="Freeform 3"/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 rot="-8786429">
            <a:off x="-4345375" y="-8078589"/>
            <a:ext cx="7539168" cy="11206219"/>
            <a:chOff x="0" y="0"/>
            <a:chExt cx="3175000" cy="4719320"/>
          </a:xfrm>
        </p:grpSpPr>
        <p:sp>
          <p:nvSpPr>
            <p:cNvPr id="6" name="Freeform 6"/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514007" y="1525240"/>
            <a:ext cx="9451085" cy="118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29"/>
              </a:lnSpc>
              <a:spcBef>
                <a:spcPct val="0"/>
              </a:spcBef>
            </a:pPr>
            <a:r>
              <a:rPr lang="en-US" sz="6878" dirty="0" err="1">
                <a:solidFill>
                  <a:srgbClr val="9B7266"/>
                </a:solidFill>
                <a:latin typeface="Black Mango SemiBold"/>
              </a:rPr>
              <a:t>Contenidos</a:t>
            </a:r>
            <a:r>
              <a:rPr lang="en-US" sz="6878" dirty="0">
                <a:solidFill>
                  <a:srgbClr val="9B7266"/>
                </a:solidFill>
                <a:latin typeface="Black Mango SemiBold"/>
              </a:rPr>
              <a:t>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3236519"/>
            <a:ext cx="13915515" cy="4805440"/>
            <a:chOff x="0" y="0"/>
            <a:chExt cx="18554019" cy="6407254"/>
          </a:xfrm>
        </p:grpSpPr>
        <p:sp>
          <p:nvSpPr>
            <p:cNvPr id="10" name="TextBox 10"/>
            <p:cNvSpPr txBox="1"/>
            <p:nvPr/>
          </p:nvSpPr>
          <p:spPr>
            <a:xfrm>
              <a:off x="1648672" y="-200025"/>
              <a:ext cx="2763614" cy="23329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726"/>
                </a:lnSpc>
                <a:spcBef>
                  <a:spcPct val="0"/>
                </a:spcBef>
              </a:pPr>
              <a:r>
                <a:rPr lang="en-US" sz="10518" dirty="0">
                  <a:solidFill>
                    <a:srgbClr val="DDC8B2"/>
                  </a:solidFill>
                  <a:latin typeface="Black Mango SemiBold"/>
                </a:rPr>
                <a:t>01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994768"/>
              <a:ext cx="5905963" cy="492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 spc="224" dirty="0">
                  <a:solidFill>
                    <a:srgbClr val="9B7266"/>
                  </a:solidFill>
                  <a:latin typeface="Arimo"/>
                </a:rPr>
                <a:t>IDEA 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8310157" y="-200025"/>
              <a:ext cx="2763614" cy="23329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726"/>
                </a:lnSpc>
                <a:spcBef>
                  <a:spcPct val="0"/>
                </a:spcBef>
              </a:pPr>
              <a:r>
                <a:rPr lang="en-US" sz="10518" dirty="0">
                  <a:solidFill>
                    <a:srgbClr val="DDC8B2"/>
                  </a:solidFill>
                  <a:latin typeface="Black Mango SemiBold"/>
                </a:rPr>
                <a:t>02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661485" y="1994768"/>
              <a:ext cx="5905963" cy="4896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 spc="224">
                  <a:solidFill>
                    <a:srgbClr val="9B7266"/>
                  </a:solidFill>
                  <a:latin typeface="Arimo"/>
                </a:rPr>
                <a:t>CLASE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4296729" y="-200025"/>
              <a:ext cx="2763614" cy="23329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726"/>
                </a:lnSpc>
                <a:spcBef>
                  <a:spcPct val="0"/>
                </a:spcBef>
              </a:pPr>
              <a:r>
                <a:rPr lang="en-US" sz="10518" dirty="0">
                  <a:solidFill>
                    <a:srgbClr val="DDC8B2"/>
                  </a:solidFill>
                  <a:latin typeface="Black Mango SemiBold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2648057" y="1994768"/>
              <a:ext cx="5905963" cy="4896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 spc="224">
                  <a:solidFill>
                    <a:srgbClr val="9B7266"/>
                  </a:solidFill>
                  <a:latin typeface="Arimo"/>
                </a:rPr>
                <a:t>ARCHIVOS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729281" y="3487028"/>
              <a:ext cx="2763614" cy="23329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726"/>
                </a:lnSpc>
                <a:spcBef>
                  <a:spcPct val="0"/>
                </a:spcBef>
              </a:pPr>
              <a:r>
                <a:rPr lang="en-US" sz="10518" dirty="0">
                  <a:solidFill>
                    <a:srgbClr val="DDC8B2"/>
                  </a:solidFill>
                  <a:latin typeface="Black Mango SemiBold"/>
                </a:rPr>
                <a:t>04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80609" y="5681821"/>
              <a:ext cx="5905963" cy="492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 spc="224">
                  <a:solidFill>
                    <a:srgbClr val="9B7266"/>
                  </a:solidFill>
                  <a:latin typeface="Arimo"/>
                </a:rPr>
                <a:t>SERVER 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8390766" y="3487028"/>
              <a:ext cx="2763614" cy="23329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726"/>
                </a:lnSpc>
                <a:spcBef>
                  <a:spcPct val="0"/>
                </a:spcBef>
              </a:pPr>
              <a:r>
                <a:rPr lang="en-US" sz="10518">
                  <a:solidFill>
                    <a:srgbClr val="DDC8B2"/>
                  </a:solidFill>
                  <a:latin typeface="Black Mango SemiBold"/>
                </a:rPr>
                <a:t>05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6742094" y="5681821"/>
              <a:ext cx="5905963" cy="4896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 spc="224" dirty="0">
                  <a:solidFill>
                    <a:srgbClr val="9B7266"/>
                  </a:solidFill>
                  <a:latin typeface="Arimo"/>
                </a:rPr>
                <a:t>API DE TERCEROS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4533383" y="3253722"/>
              <a:ext cx="2763614" cy="23329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726"/>
                </a:lnSpc>
                <a:spcBef>
                  <a:spcPct val="0"/>
                </a:spcBef>
              </a:pPr>
              <a:r>
                <a:rPr lang="en-US" sz="10518">
                  <a:solidFill>
                    <a:srgbClr val="DDC8B2"/>
                  </a:solidFill>
                  <a:latin typeface="Black Mango SemiBold"/>
                </a:rPr>
                <a:t>06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3607930" y="5412004"/>
              <a:ext cx="4614519" cy="995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 spc="224">
                  <a:solidFill>
                    <a:srgbClr val="9B7266"/>
                  </a:solidFill>
                  <a:latin typeface="Arimo"/>
                </a:rPr>
                <a:t>ANÁLISIS ESETADISTICO</a:t>
              </a:r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125" b="3125"/>
          <a:stretch>
            <a:fillRect/>
          </a:stretch>
        </p:blipFill>
        <p:spPr>
          <a:xfrm>
            <a:off x="-609688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rot="5231036">
            <a:off x="11464486" y="959454"/>
            <a:ext cx="13647028" cy="9194610"/>
          </a:xfrm>
          <a:custGeom>
            <a:avLst/>
            <a:gdLst/>
            <a:ahLst/>
            <a:cxnLst/>
            <a:rect l="l" t="t" r="r" b="b"/>
            <a:pathLst>
              <a:path w="13647028" h="9194610">
                <a:moveTo>
                  <a:pt x="0" y="0"/>
                </a:moveTo>
                <a:lnTo>
                  <a:pt x="13647028" y="0"/>
                </a:lnTo>
                <a:lnTo>
                  <a:pt x="13647028" y="9194610"/>
                </a:lnTo>
                <a:lnTo>
                  <a:pt x="0" y="91946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629" r="-2194"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736149" y="2768725"/>
            <a:ext cx="8762960" cy="6069162"/>
            <a:chOff x="0" y="0"/>
            <a:chExt cx="3429000" cy="2374900"/>
          </a:xfrm>
        </p:grpSpPr>
        <p:sp>
          <p:nvSpPr>
            <p:cNvPr id="5" name="Freeform 5"/>
            <p:cNvSpPr/>
            <p:nvPr/>
          </p:nvSpPr>
          <p:spPr>
            <a:xfrm>
              <a:off x="50800" y="76200"/>
              <a:ext cx="3340100" cy="2235200"/>
            </a:xfrm>
            <a:custGeom>
              <a:avLst/>
              <a:gdLst/>
              <a:ahLst/>
              <a:cxnLst/>
              <a:rect l="l" t="t" r="r" b="b"/>
              <a:pathLst>
                <a:path w="3340100" h="22352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>
              <a:blip r:embed="rId4"/>
              <a:stretch>
                <a:fillRect l="-134" r="-134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3429000" cy="2374900"/>
            </a:xfrm>
            <a:custGeom>
              <a:avLst/>
              <a:gdLst/>
              <a:ahLst/>
              <a:cxnLst/>
              <a:rect l="l" t="t" r="r" b="b"/>
              <a:pathLst>
                <a:path w="3429000" h="23749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>
              <a:blip r:embed="rId5"/>
              <a:stretch>
                <a:fillRect l="-2902" t="-10996" r="-2492" b="-11124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787760" y="1092405"/>
            <a:ext cx="8606919" cy="1676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54"/>
              </a:lnSpc>
              <a:spcBef>
                <a:spcPct val="0"/>
              </a:spcBef>
            </a:pPr>
            <a:r>
              <a:rPr lang="en-US" sz="9753" dirty="0" err="1">
                <a:solidFill>
                  <a:srgbClr val="FFFFFF"/>
                </a:solidFill>
                <a:latin typeface="Black Mango SemiBold"/>
              </a:rPr>
              <a:t>Introducción</a:t>
            </a:r>
            <a:endParaRPr lang="en-US" sz="9753" dirty="0">
              <a:solidFill>
                <a:srgbClr val="FFFFFF"/>
              </a:solidFill>
              <a:latin typeface="Black Mango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775217" y="2853562"/>
            <a:ext cx="5759095" cy="5600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60"/>
              </a:lnSpc>
            </a:pP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La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gestión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de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una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galería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de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arte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puede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ser un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proceso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complicado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y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desafiante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,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desde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la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organización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y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clasificación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de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los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cuadros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hasta la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disponibilidad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de información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actualizada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sobre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cada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obra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de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arte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. </a:t>
            </a:r>
          </a:p>
          <a:p>
            <a:pPr>
              <a:lnSpc>
                <a:spcPts val="3160"/>
              </a:lnSpc>
            </a:pPr>
            <a:endParaRPr lang="en-US" sz="2257" spc="234" dirty="0">
              <a:solidFill>
                <a:srgbClr val="FFFFFF"/>
              </a:solidFill>
              <a:latin typeface="Arimo Bold"/>
            </a:endParaRPr>
          </a:p>
          <a:p>
            <a:pPr marL="487453" lvl="1" indent="-243726">
              <a:lnSpc>
                <a:spcPts val="3160"/>
              </a:lnSpc>
              <a:buFont typeface="Arial"/>
              <a:buChar char="•"/>
            </a:pP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Acceso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centralizado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a la información</a:t>
            </a:r>
          </a:p>
          <a:p>
            <a:pPr marL="487453" lvl="1" indent="-243726">
              <a:lnSpc>
                <a:spcPts val="3160"/>
              </a:lnSpc>
              <a:buFont typeface="Arial"/>
              <a:buChar char="•"/>
            </a:pP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Búsqueda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especifica</a:t>
            </a:r>
            <a:endParaRPr lang="en-US" sz="2257" spc="234" dirty="0">
              <a:solidFill>
                <a:srgbClr val="FFFFFF"/>
              </a:solidFill>
              <a:latin typeface="Arimo Bold"/>
            </a:endParaRPr>
          </a:p>
          <a:p>
            <a:pPr marL="487453" lvl="1" indent="-243726">
              <a:lnSpc>
                <a:spcPts val="3160"/>
              </a:lnSpc>
              <a:buFont typeface="Arial"/>
              <a:buChar char="•"/>
            </a:pP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Actualización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y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sincronización</a:t>
            </a:r>
            <a:r>
              <a:rPr lang="en-US" sz="2257" spc="234" dirty="0">
                <a:solidFill>
                  <a:srgbClr val="FFFFFF"/>
                </a:solidFill>
                <a:latin typeface="Arimo Bold"/>
              </a:rPr>
              <a:t> </a:t>
            </a:r>
            <a:r>
              <a:rPr lang="en-US" sz="2257" spc="234" dirty="0" err="1">
                <a:solidFill>
                  <a:srgbClr val="FFFFFF"/>
                </a:solidFill>
                <a:latin typeface="Arimo Bold"/>
              </a:rPr>
              <a:t>automatizada</a:t>
            </a:r>
            <a:endParaRPr lang="en-US" sz="2257" spc="234" dirty="0">
              <a:solidFill>
                <a:srgbClr val="FFFFFF"/>
              </a:solidFill>
              <a:latin typeface="Arimo Bold"/>
            </a:endParaRPr>
          </a:p>
        </p:txBody>
      </p:sp>
      <p:sp>
        <p:nvSpPr>
          <p:cNvPr id="9" name="AutoShape 9"/>
          <p:cNvSpPr/>
          <p:nvPr/>
        </p:nvSpPr>
        <p:spPr>
          <a:xfrm rot="5400000">
            <a:off x="-1353115" y="6799106"/>
            <a:ext cx="781488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rot="5400000">
            <a:off x="1641808" y="-19050"/>
            <a:ext cx="17488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EF79E2-F14F-7F8D-2986-FB2870B9C30E}"/>
              </a:ext>
            </a:extLst>
          </p:cNvPr>
          <p:cNvSpPr txBox="1"/>
          <p:nvPr/>
        </p:nvSpPr>
        <p:spPr>
          <a:xfrm>
            <a:off x="5254053" y="4769026"/>
            <a:ext cx="119771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>
                <a:solidFill>
                  <a:srgbClr val="DDC8B2"/>
                </a:solidFill>
                <a:latin typeface="Black Mango SemiBold"/>
              </a:rPr>
              <a:t>01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60AD53-B46D-7EE3-1ED4-EE1E4DE31F35}"/>
              </a:ext>
            </a:extLst>
          </p:cNvPr>
          <p:cNvSpPr txBox="1"/>
          <p:nvPr/>
        </p:nvSpPr>
        <p:spPr>
          <a:xfrm>
            <a:off x="5254053" y="4769026"/>
            <a:ext cx="119771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>
                <a:solidFill>
                  <a:srgbClr val="DDC8B2"/>
                </a:solidFill>
                <a:latin typeface="Black Mango SemiBold"/>
              </a:rPr>
              <a:t>01</a:t>
            </a:r>
            <a:endParaRPr lang="en-US" dirty="0"/>
          </a:p>
        </p:txBody>
      </p:sp>
      <p:sp>
        <p:nvSpPr>
          <p:cNvPr id="18" name="TextBox 16">
            <a:extLst>
              <a:ext uri="{FF2B5EF4-FFF2-40B4-BE49-F238E27FC236}">
                <a16:creationId xmlns:a16="http://schemas.microsoft.com/office/drawing/2014/main" id="{B0AC75A9-1A62-7155-9DA9-1CA4924601EF}"/>
              </a:ext>
            </a:extLst>
          </p:cNvPr>
          <p:cNvSpPr txBox="1"/>
          <p:nvPr/>
        </p:nvSpPr>
        <p:spPr>
          <a:xfrm>
            <a:off x="15369174" y="8465889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01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8771521">
            <a:off x="-3207411" y="2732881"/>
            <a:ext cx="7539168" cy="11206219"/>
            <a:chOff x="0" y="0"/>
            <a:chExt cx="3175000" cy="4719320"/>
          </a:xfrm>
        </p:grpSpPr>
        <p:sp>
          <p:nvSpPr>
            <p:cNvPr id="3" name="Freeform 3"/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l="-62151" r="-62151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5872963" y="2312765"/>
            <a:ext cx="10837792" cy="47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1369" lvl="1" indent="-320685">
              <a:lnSpc>
                <a:spcPts val="4158"/>
              </a:lnSpc>
              <a:buFont typeface="Arial"/>
              <a:buChar char="•"/>
            </a:pPr>
            <a:r>
              <a:rPr lang="en-US" sz="2970" spc="308" dirty="0">
                <a:solidFill>
                  <a:srgbClr val="9B7266"/>
                </a:solidFill>
                <a:latin typeface="Arimo"/>
              </a:rPr>
              <a:t>ID: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número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que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identifica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al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cuadro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.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Cada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cuadro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tiene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su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ID,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el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mismo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no se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repite</a:t>
            </a:r>
            <a:endParaRPr lang="en-US" sz="2970" spc="308" dirty="0">
              <a:solidFill>
                <a:srgbClr val="9B7266"/>
              </a:solidFill>
              <a:latin typeface="Arimo"/>
            </a:endParaRPr>
          </a:p>
          <a:p>
            <a:pPr marL="641369" lvl="1" indent="-320685">
              <a:lnSpc>
                <a:spcPts val="4158"/>
              </a:lnSpc>
              <a:buFont typeface="Arial"/>
              <a:buChar char="•"/>
            </a:pPr>
            <a:r>
              <a:rPr lang="en-US" sz="2970" spc="308" dirty="0">
                <a:solidFill>
                  <a:srgbClr val="9B7266"/>
                </a:solidFill>
                <a:latin typeface="Arimo"/>
              </a:rPr>
              <a:t>title: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título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del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cuadro</a:t>
            </a:r>
            <a:endParaRPr lang="en-US" sz="2970" spc="308" dirty="0">
              <a:solidFill>
                <a:srgbClr val="9B7266"/>
              </a:solidFill>
              <a:latin typeface="Arimo"/>
            </a:endParaRPr>
          </a:p>
          <a:p>
            <a:pPr marL="641369" lvl="1" indent="-320685">
              <a:lnSpc>
                <a:spcPts val="4158"/>
              </a:lnSpc>
              <a:buFont typeface="Arial"/>
              <a:buChar char="•"/>
            </a:pPr>
            <a:r>
              <a:rPr lang="en-US" sz="2970" spc="308" dirty="0">
                <a:solidFill>
                  <a:srgbClr val="9B7266"/>
                </a:solidFill>
                <a:latin typeface="Arimo"/>
              </a:rPr>
              <a:t>author: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autor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del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cuadro</a:t>
            </a:r>
            <a:endParaRPr lang="en-US" sz="2970" spc="308" dirty="0">
              <a:solidFill>
                <a:srgbClr val="9B7266"/>
              </a:solidFill>
              <a:latin typeface="Arimo"/>
            </a:endParaRPr>
          </a:p>
          <a:p>
            <a:pPr marL="641369" lvl="1" indent="-320685">
              <a:lnSpc>
                <a:spcPts val="4158"/>
              </a:lnSpc>
              <a:buFont typeface="Arial"/>
              <a:buChar char="•"/>
            </a:pPr>
            <a:r>
              <a:rPr lang="en-US" sz="2970" spc="308" dirty="0">
                <a:solidFill>
                  <a:srgbClr val="9B7266"/>
                </a:solidFill>
                <a:latin typeface="Arimo"/>
              </a:rPr>
              <a:t>price :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precio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del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cuadro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en $</a:t>
            </a:r>
          </a:p>
          <a:p>
            <a:pPr marL="641369" lvl="1" indent="-320685">
              <a:lnSpc>
                <a:spcPts val="4158"/>
              </a:lnSpc>
              <a:buFont typeface="Arial"/>
              <a:buChar char="•"/>
            </a:pPr>
            <a:r>
              <a:rPr lang="en-US" sz="2970" spc="308" dirty="0">
                <a:solidFill>
                  <a:srgbClr val="9B7266"/>
                </a:solidFill>
                <a:latin typeface="Arimo"/>
              </a:rPr>
              <a:t>creation :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año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</a:t>
            </a:r>
          </a:p>
          <a:p>
            <a:pPr marL="641369" lvl="1" indent="-320685">
              <a:lnSpc>
                <a:spcPts val="4158"/>
              </a:lnSpc>
              <a:buFont typeface="Arial"/>
              <a:buChar char="•"/>
            </a:pPr>
            <a:r>
              <a:rPr lang="en-US" sz="2970" spc="308" dirty="0">
                <a:solidFill>
                  <a:srgbClr val="9B7266"/>
                </a:solidFill>
                <a:latin typeface="Arimo"/>
              </a:rPr>
              <a:t>movement :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corriente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de la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obra</a:t>
            </a:r>
            <a:endParaRPr lang="en-US" sz="2970" spc="308" dirty="0">
              <a:solidFill>
                <a:srgbClr val="9B7266"/>
              </a:solidFill>
              <a:latin typeface="Arimo"/>
            </a:endParaRPr>
          </a:p>
          <a:p>
            <a:pPr marL="641369" lvl="1" indent="-320685">
              <a:lnSpc>
                <a:spcPts val="4158"/>
              </a:lnSpc>
              <a:buFont typeface="Arial"/>
              <a:buChar char="•"/>
            </a:pPr>
            <a:r>
              <a:rPr lang="en-US" sz="2970" spc="308" dirty="0">
                <a:solidFill>
                  <a:srgbClr val="9B7266"/>
                </a:solidFill>
                <a:latin typeface="Arimo"/>
              </a:rPr>
              <a:t>material: en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el</a:t>
            </a:r>
            <a:r>
              <a:rPr lang="en-US" sz="2970" spc="308" dirty="0">
                <a:solidFill>
                  <a:srgbClr val="9B7266"/>
                </a:solidFill>
                <a:latin typeface="Arimo"/>
              </a:rPr>
              <a:t> que se </a:t>
            </a:r>
            <a:r>
              <a:rPr lang="en-US" sz="2970" spc="308" dirty="0" err="1">
                <a:solidFill>
                  <a:srgbClr val="9B7266"/>
                </a:solidFill>
                <a:latin typeface="Arimo"/>
              </a:rPr>
              <a:t>realizo</a:t>
            </a:r>
            <a:endParaRPr lang="en-US" sz="2970" spc="308" dirty="0">
              <a:solidFill>
                <a:srgbClr val="9B7266"/>
              </a:solidFill>
              <a:latin typeface="Arimo"/>
            </a:endParaRPr>
          </a:p>
          <a:p>
            <a:pPr>
              <a:lnSpc>
                <a:spcPts val="4158"/>
              </a:lnSpc>
            </a:pPr>
            <a:endParaRPr lang="en-US" sz="2970" spc="308" dirty="0">
              <a:solidFill>
                <a:srgbClr val="9B7266"/>
              </a:solidFill>
              <a:latin typeface="Arimo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6242611" y="1582888"/>
            <a:ext cx="4787707" cy="742659"/>
          </a:xfrm>
          <a:custGeom>
            <a:avLst/>
            <a:gdLst/>
            <a:ahLst/>
            <a:cxnLst/>
            <a:rect l="l" t="t" r="r" b="b"/>
            <a:pathLst>
              <a:path w="1260960" h="141255">
                <a:moveTo>
                  <a:pt x="0" y="0"/>
                </a:moveTo>
                <a:lnTo>
                  <a:pt x="1260960" y="0"/>
                </a:lnTo>
                <a:lnTo>
                  <a:pt x="1260960" y="141255"/>
                </a:lnTo>
                <a:lnTo>
                  <a:pt x="0" y="141255"/>
                </a:lnTo>
                <a:close/>
              </a:path>
            </a:pathLst>
          </a:custGeom>
          <a:solidFill>
            <a:srgbClr val="44170D"/>
          </a:solidFill>
        </p:spPr>
        <p:txBody>
          <a:bodyPr/>
          <a:lstStyle/>
          <a:p>
            <a:r>
              <a:rPr lang="es-AR" sz="4000" dirty="0">
                <a:solidFill>
                  <a:schemeClr val="bg1"/>
                </a:solidFill>
              </a:rPr>
              <a:t>Clase Cuadros:</a:t>
            </a:r>
            <a:r>
              <a:rPr lang="es-AR" dirty="0"/>
              <a:t>:</a:t>
            </a:r>
            <a:endParaRPr lang="en-US" dirty="0"/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-1207757" y="-77482"/>
            <a:ext cx="6902319" cy="4780495"/>
            <a:chOff x="0" y="0"/>
            <a:chExt cx="3429000" cy="2374900"/>
          </a:xfrm>
        </p:grpSpPr>
        <p:sp>
          <p:nvSpPr>
            <p:cNvPr id="10" name="Freeform 10"/>
            <p:cNvSpPr/>
            <p:nvPr/>
          </p:nvSpPr>
          <p:spPr>
            <a:xfrm>
              <a:off x="50800" y="76200"/>
              <a:ext cx="3340100" cy="2235200"/>
            </a:xfrm>
            <a:custGeom>
              <a:avLst/>
              <a:gdLst/>
              <a:ahLst/>
              <a:cxnLst/>
              <a:rect l="l" t="t" r="r" b="b"/>
              <a:pathLst>
                <a:path w="3340100" h="22352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>
              <a:blip r:embed="rId4"/>
              <a:stretch>
                <a:fillRect t="-15328" b="-109423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3429000" cy="2374900"/>
            </a:xfrm>
            <a:custGeom>
              <a:avLst/>
              <a:gdLst/>
              <a:ahLst/>
              <a:cxnLst/>
              <a:rect l="l" t="t" r="r" b="b"/>
              <a:pathLst>
                <a:path w="3429000" h="23749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>
              <a:blip r:embed="rId5"/>
              <a:stretch>
                <a:fillRect l="-2902" t="-10996" r="-2492" b="-11124"/>
              </a:stretch>
            </a:blipFill>
          </p:spPr>
        </p:sp>
      </p:grpSp>
      <p:sp>
        <p:nvSpPr>
          <p:cNvPr id="13" name="TextBox 16">
            <a:extLst>
              <a:ext uri="{FF2B5EF4-FFF2-40B4-BE49-F238E27FC236}">
                <a16:creationId xmlns:a16="http://schemas.microsoft.com/office/drawing/2014/main" id="{0B07D0D6-1524-BBD6-9EAA-A768A1C57EFB}"/>
              </a:ext>
            </a:extLst>
          </p:cNvPr>
          <p:cNvSpPr txBox="1"/>
          <p:nvPr/>
        </p:nvSpPr>
        <p:spPr>
          <a:xfrm>
            <a:off x="16230600" y="8577730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02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V="1">
            <a:off x="-3540254" y="3591098"/>
            <a:ext cx="10287000" cy="3104804"/>
          </a:xfrm>
          <a:custGeom>
            <a:avLst/>
            <a:gdLst/>
            <a:ahLst/>
            <a:cxnLst/>
            <a:rect l="l" t="t" r="r" b="b"/>
            <a:pathLst>
              <a:path w="10287000" h="3104804">
                <a:moveTo>
                  <a:pt x="0" y="3104804"/>
                </a:moveTo>
                <a:lnTo>
                  <a:pt x="10287000" y="3104804"/>
                </a:lnTo>
                <a:lnTo>
                  <a:pt x="10287000" y="0"/>
                </a:lnTo>
                <a:lnTo>
                  <a:pt x="0" y="0"/>
                </a:lnTo>
                <a:lnTo>
                  <a:pt x="0" y="31048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223468" y="2620085"/>
            <a:ext cx="4787707" cy="660821"/>
            <a:chOff x="0" y="0"/>
            <a:chExt cx="1260960" cy="17404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60960" cy="174043"/>
            </a:xfrm>
            <a:custGeom>
              <a:avLst/>
              <a:gdLst/>
              <a:ahLst/>
              <a:cxnLst/>
              <a:rect l="l" t="t" r="r" b="b"/>
              <a:pathLst>
                <a:path w="1260960" h="174043">
                  <a:moveTo>
                    <a:pt x="0" y="0"/>
                  </a:moveTo>
                  <a:lnTo>
                    <a:pt x="1260960" y="0"/>
                  </a:lnTo>
                  <a:lnTo>
                    <a:pt x="1260960" y="174043"/>
                  </a:lnTo>
                  <a:lnTo>
                    <a:pt x="0" y="174043"/>
                  </a:lnTo>
                  <a:close/>
                </a:path>
              </a:pathLst>
            </a:custGeom>
            <a:solidFill>
              <a:srgbClr val="44170D"/>
            </a:solidFill>
          </p:spPr>
          <p:txBody>
            <a:bodyPr/>
            <a:lstStyle/>
            <a:p>
              <a:r>
                <a:rPr lang="es-AR" sz="3600" dirty="0">
                  <a:solidFill>
                    <a:schemeClr val="bg1"/>
                  </a:solidFill>
                </a:rPr>
                <a:t>Archivos:</a:t>
              </a:r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r>
                <a:rPr lang="en-US" sz="2156" spc="224">
                  <a:solidFill>
                    <a:srgbClr val="FFFFFF"/>
                  </a:solidFill>
                  <a:latin typeface="Arimo"/>
                </a:rPr>
                <a:t>COMPONENTES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223468" y="3441371"/>
            <a:ext cx="14627493" cy="3347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38"/>
              </a:lnSpc>
            </a:pPr>
            <a:r>
              <a:rPr lang="en-US" sz="2099" spc="218" dirty="0">
                <a:solidFill>
                  <a:srgbClr val="9B7266"/>
                </a:solidFill>
                <a:latin typeface="Arimo"/>
              </a:rPr>
              <a:t>•</a:t>
            </a:r>
            <a:r>
              <a:rPr lang="en-US" sz="2099" spc="218" dirty="0">
                <a:solidFill>
                  <a:srgbClr val="9B7266"/>
                </a:solidFill>
                <a:latin typeface="Arimo Bold"/>
              </a:rPr>
              <a:t>db_cuadros.py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: Es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una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librería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que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contiene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una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función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que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devuelve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la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conexión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a la base de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datos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 Bold"/>
              </a:rPr>
              <a:t>cuadros.db</a:t>
            </a:r>
            <a:r>
              <a:rPr lang="en-US" sz="2099" spc="218" dirty="0">
                <a:solidFill>
                  <a:srgbClr val="9B7266"/>
                </a:solidFill>
                <a:latin typeface="Arimo Bold"/>
              </a:rPr>
              <a:t>, 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para que la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misma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pueda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usarse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desde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Python.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Además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,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tiene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una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función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que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crea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la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tabla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cuadros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en la base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si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es que la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misma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no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existe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.</a:t>
            </a:r>
          </a:p>
          <a:p>
            <a:pPr>
              <a:lnSpc>
                <a:spcPts val="2938"/>
              </a:lnSpc>
            </a:pPr>
            <a:r>
              <a:rPr lang="en-US" sz="2099" spc="218" dirty="0">
                <a:solidFill>
                  <a:srgbClr val="9B7266"/>
                </a:solidFill>
                <a:latin typeface="Arimo"/>
              </a:rPr>
              <a:t>•</a:t>
            </a:r>
            <a:r>
              <a:rPr lang="en-US" sz="2099" spc="218" dirty="0">
                <a:solidFill>
                  <a:srgbClr val="9B7266"/>
                </a:solidFill>
                <a:latin typeface="Arimo Bold"/>
              </a:rPr>
              <a:t>cuadro_controller_poo.py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: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contiene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todas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las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funciones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que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permiten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acceder a la base de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datos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tanto para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hacer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consultas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como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para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crear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datos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y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modificarlos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.</a:t>
            </a:r>
          </a:p>
          <a:p>
            <a:pPr>
              <a:lnSpc>
                <a:spcPts val="2938"/>
              </a:lnSpc>
            </a:pPr>
            <a:r>
              <a:rPr lang="en-US" sz="2099" spc="218" dirty="0">
                <a:solidFill>
                  <a:srgbClr val="9B7266"/>
                </a:solidFill>
                <a:latin typeface="Arimo"/>
              </a:rPr>
              <a:t>•</a:t>
            </a:r>
            <a:r>
              <a:rPr lang="en-US" sz="2099" spc="218" dirty="0">
                <a:solidFill>
                  <a:srgbClr val="9B7266"/>
                </a:solidFill>
                <a:latin typeface="Arimo Bold"/>
              </a:rPr>
              <a:t>server_cuadros.py 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o .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ipynb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: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Implementa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la API y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soporta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los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métodos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GET, POST, PUT y DELETE.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Hace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uso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de las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funciones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del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módulo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cuadro_controller.py para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conectarse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con la base de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datos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. </a:t>
            </a:r>
          </a:p>
          <a:p>
            <a:pPr>
              <a:lnSpc>
                <a:spcPts val="2938"/>
              </a:lnSpc>
            </a:pPr>
            <a:r>
              <a:rPr lang="en-US" sz="2099" spc="218" dirty="0">
                <a:solidFill>
                  <a:srgbClr val="9B7266"/>
                </a:solidFill>
                <a:latin typeface="Arimo"/>
              </a:rPr>
              <a:t>•</a:t>
            </a:r>
            <a:r>
              <a:rPr lang="en-US" sz="2099" spc="218" dirty="0" err="1">
                <a:solidFill>
                  <a:srgbClr val="9B7266"/>
                </a:solidFill>
                <a:latin typeface="Arimo Bold"/>
              </a:rPr>
              <a:t>cuadros.db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: es la base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datos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en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sí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 </a:t>
            </a:r>
            <a:r>
              <a:rPr lang="en-US" sz="2099" spc="218" dirty="0" err="1">
                <a:solidFill>
                  <a:srgbClr val="9B7266"/>
                </a:solidFill>
                <a:latin typeface="Arimo"/>
              </a:rPr>
              <a:t>misma</a:t>
            </a:r>
            <a:r>
              <a:rPr lang="en-US" sz="2099" spc="218" dirty="0">
                <a:solidFill>
                  <a:srgbClr val="9B7266"/>
                </a:solidFill>
                <a:latin typeface="Arimo"/>
              </a:rPr>
              <a:t>.</a:t>
            </a:r>
          </a:p>
          <a:p>
            <a:pPr marL="0" lvl="0" indent="0">
              <a:lnSpc>
                <a:spcPts val="2938"/>
              </a:lnSpc>
              <a:spcBef>
                <a:spcPct val="0"/>
              </a:spcBef>
            </a:pPr>
            <a:endParaRPr lang="en-US" sz="2099" spc="218" dirty="0">
              <a:solidFill>
                <a:srgbClr val="9B7266"/>
              </a:solidFill>
              <a:latin typeface="Arimo"/>
            </a:endParaRPr>
          </a:p>
        </p:txBody>
      </p:sp>
      <p:sp>
        <p:nvSpPr>
          <p:cNvPr id="8" name="TextBox 16">
            <a:extLst>
              <a:ext uri="{FF2B5EF4-FFF2-40B4-BE49-F238E27FC236}">
                <a16:creationId xmlns:a16="http://schemas.microsoft.com/office/drawing/2014/main" id="{45F89026-1BFC-7044-2F30-3EC4B40ECA9F}"/>
              </a:ext>
            </a:extLst>
          </p:cNvPr>
          <p:cNvSpPr txBox="1"/>
          <p:nvPr/>
        </p:nvSpPr>
        <p:spPr>
          <a:xfrm>
            <a:off x="16154400" y="8496300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03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16517" y="5903100"/>
            <a:ext cx="3397093" cy="3303093"/>
            <a:chOff x="0" y="-114287"/>
            <a:chExt cx="894708" cy="8699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4708" cy="655924"/>
            </a:xfrm>
            <a:custGeom>
              <a:avLst/>
              <a:gdLst/>
              <a:ahLst/>
              <a:cxnLst/>
              <a:rect l="l" t="t" r="r" b="b"/>
              <a:pathLst>
                <a:path w="894708" h="655924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637692"/>
                  </a:lnTo>
                  <a:cubicBezTo>
                    <a:pt x="894708" y="647762"/>
                    <a:pt x="886545" y="655924"/>
                    <a:pt x="876476" y="655924"/>
                  </a:cubicBezTo>
                  <a:lnTo>
                    <a:pt x="18232" y="655924"/>
                  </a:lnTo>
                  <a:cubicBezTo>
                    <a:pt x="8163" y="655924"/>
                    <a:pt x="0" y="647762"/>
                    <a:pt x="0" y="637692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>
              <a:solidFill>
                <a:srgbClr val="796147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32892" y="-114287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r>
                <a:rPr lang="en-US" sz="2156" spc="224" dirty="0">
                  <a:solidFill>
                    <a:srgbClr val="000000"/>
                  </a:solidFill>
                  <a:latin typeface="Arimo"/>
                </a:rPr>
                <a:t>UPDATE_CUADRO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413610" y="2605686"/>
            <a:ext cx="3397093" cy="3303093"/>
            <a:chOff x="0" y="-107013"/>
            <a:chExt cx="894708" cy="8699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94708" cy="655924"/>
            </a:xfrm>
            <a:custGeom>
              <a:avLst/>
              <a:gdLst/>
              <a:ahLst/>
              <a:cxnLst/>
              <a:rect l="l" t="t" r="r" b="b"/>
              <a:pathLst>
                <a:path w="894708" h="655924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637692"/>
                  </a:lnTo>
                  <a:cubicBezTo>
                    <a:pt x="894708" y="647762"/>
                    <a:pt x="886545" y="655924"/>
                    <a:pt x="876476" y="655924"/>
                  </a:cubicBezTo>
                  <a:lnTo>
                    <a:pt x="18232" y="655924"/>
                  </a:lnTo>
                  <a:cubicBezTo>
                    <a:pt x="8163" y="655924"/>
                    <a:pt x="0" y="647762"/>
                    <a:pt x="0" y="637692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>
              <a:solidFill>
                <a:srgbClr val="796147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47536" y="-107013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r>
                <a:rPr lang="en-US" sz="2156" spc="224" dirty="0">
                  <a:solidFill>
                    <a:srgbClr val="000000"/>
                  </a:solidFill>
                  <a:latin typeface="Arimo"/>
                </a:rPr>
                <a:t>DELETE_CUADRO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810703" y="5884985"/>
            <a:ext cx="3397093" cy="3303093"/>
            <a:chOff x="0" y="-119058"/>
            <a:chExt cx="894708" cy="8699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94708" cy="655924"/>
            </a:xfrm>
            <a:custGeom>
              <a:avLst/>
              <a:gdLst/>
              <a:ahLst/>
              <a:cxnLst/>
              <a:rect l="l" t="t" r="r" b="b"/>
              <a:pathLst>
                <a:path w="894708" h="655924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637692"/>
                  </a:lnTo>
                  <a:cubicBezTo>
                    <a:pt x="894708" y="647762"/>
                    <a:pt x="886545" y="655924"/>
                    <a:pt x="876476" y="655924"/>
                  </a:cubicBezTo>
                  <a:lnTo>
                    <a:pt x="18232" y="655924"/>
                  </a:lnTo>
                  <a:cubicBezTo>
                    <a:pt x="8163" y="655924"/>
                    <a:pt x="0" y="647762"/>
                    <a:pt x="0" y="637692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>
              <a:solidFill>
                <a:srgbClr val="796147"/>
              </a:solidFill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40954" y="-119058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r>
                <a:rPr lang="en-US" sz="2156" spc="224" dirty="0">
                  <a:solidFill>
                    <a:srgbClr val="000000"/>
                  </a:solidFill>
                  <a:latin typeface="Arimo"/>
                </a:rPr>
                <a:t>GET_BY_ID</a:t>
              </a:r>
            </a:p>
            <a:p>
              <a:pPr algn="ctr">
                <a:lnSpc>
                  <a:spcPts val="3018"/>
                </a:lnSpc>
              </a:pPr>
              <a:endParaRPr lang="en-US" sz="2156" spc="224" dirty="0">
                <a:solidFill>
                  <a:srgbClr val="000000"/>
                </a:solidFill>
                <a:latin typeface="Arimo"/>
              </a:endParaRPr>
            </a:p>
            <a:p>
              <a:pPr algn="ctr">
                <a:lnSpc>
                  <a:spcPts val="3018"/>
                </a:lnSpc>
              </a:pPr>
              <a:endParaRPr lang="en-US" sz="2156" spc="224" dirty="0">
                <a:solidFill>
                  <a:srgbClr val="000000"/>
                </a:solidFill>
                <a:latin typeface="Arimo"/>
              </a:endParaRPr>
            </a:p>
            <a:p>
              <a:pPr algn="ctr">
                <a:lnSpc>
                  <a:spcPts val="3018"/>
                </a:lnSpc>
              </a:pPr>
              <a:r>
                <a:rPr lang="en-US" sz="2156" spc="224" dirty="0">
                  <a:solidFill>
                    <a:srgbClr val="000000"/>
                  </a:solidFill>
                  <a:latin typeface="Arimo"/>
                </a:rPr>
                <a:t>GET_CUADROS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19425" y="2605686"/>
            <a:ext cx="3397093" cy="3303093"/>
            <a:chOff x="0" y="-107013"/>
            <a:chExt cx="894708" cy="8699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94708" cy="655924"/>
            </a:xfrm>
            <a:custGeom>
              <a:avLst/>
              <a:gdLst/>
              <a:ahLst/>
              <a:cxnLst/>
              <a:rect l="l" t="t" r="r" b="b"/>
              <a:pathLst>
                <a:path w="894708" h="655924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637692"/>
                  </a:lnTo>
                  <a:cubicBezTo>
                    <a:pt x="894708" y="647762"/>
                    <a:pt x="886545" y="655924"/>
                    <a:pt x="876476" y="655924"/>
                  </a:cubicBezTo>
                  <a:lnTo>
                    <a:pt x="18232" y="655924"/>
                  </a:lnTo>
                  <a:cubicBezTo>
                    <a:pt x="8163" y="655924"/>
                    <a:pt x="0" y="647762"/>
                    <a:pt x="0" y="637692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>
              <a:solidFill>
                <a:srgbClr val="754F4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8249" y="-107013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r>
                <a:rPr lang="en-US" sz="2156" spc="224" dirty="0">
                  <a:solidFill>
                    <a:srgbClr val="000000"/>
                  </a:solidFill>
                  <a:latin typeface="Arimo"/>
                </a:rPr>
                <a:t>INSERT_CUADRO</a:t>
              </a:r>
            </a:p>
          </p:txBody>
        </p:sp>
      </p:grpSp>
      <p:sp>
        <p:nvSpPr>
          <p:cNvPr id="14" name="Freeform 14"/>
          <p:cNvSpPr/>
          <p:nvPr/>
        </p:nvSpPr>
        <p:spPr>
          <a:xfrm rot="-1242840">
            <a:off x="-10317754" y="5545872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8" y="0"/>
                </a:lnTo>
                <a:lnTo>
                  <a:pt x="119053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5280439" y="364122"/>
            <a:ext cx="7990691" cy="118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38"/>
              </a:lnSpc>
              <a:spcBef>
                <a:spcPct val="0"/>
              </a:spcBef>
            </a:pPr>
            <a:r>
              <a:rPr lang="en-US" sz="6884" dirty="0" err="1">
                <a:solidFill>
                  <a:srgbClr val="9B7266"/>
                </a:solidFill>
                <a:latin typeface="Black Mango SemiBold"/>
              </a:rPr>
              <a:t>server_cuadros</a:t>
            </a:r>
            <a:endParaRPr lang="en-US" sz="6884" dirty="0">
              <a:solidFill>
                <a:srgbClr val="9B7266"/>
              </a:solidFill>
              <a:latin typeface="Black Mango SemiBold"/>
            </a:endParaRPr>
          </a:p>
        </p:txBody>
      </p:sp>
      <p:sp>
        <p:nvSpPr>
          <p:cNvPr id="16" name="Freeform 16"/>
          <p:cNvSpPr/>
          <p:nvPr/>
        </p:nvSpPr>
        <p:spPr>
          <a:xfrm rot="9648679">
            <a:off x="16521210" y="-4311478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9" y="0"/>
                </a:lnTo>
                <a:lnTo>
                  <a:pt x="11905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5148654" y="1493253"/>
            <a:ext cx="8254261" cy="554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98"/>
              </a:lnSpc>
              <a:spcBef>
                <a:spcPct val="0"/>
              </a:spcBef>
            </a:pPr>
            <a:r>
              <a:rPr lang="en-US" sz="3284" dirty="0" err="1">
                <a:solidFill>
                  <a:srgbClr val="9B7266"/>
                </a:solidFill>
                <a:latin typeface="Black Mango SemiBold"/>
              </a:rPr>
              <a:t>contiene</a:t>
            </a:r>
            <a:r>
              <a:rPr lang="en-US" sz="3284" dirty="0">
                <a:solidFill>
                  <a:srgbClr val="9B7266"/>
                </a:solidFill>
                <a:latin typeface="Black Mango SemiBold"/>
              </a:rPr>
              <a:t> las </a:t>
            </a:r>
            <a:r>
              <a:rPr lang="en-US" sz="3284" dirty="0" err="1">
                <a:solidFill>
                  <a:srgbClr val="9B7266"/>
                </a:solidFill>
                <a:latin typeface="Black Mango SemiBold"/>
              </a:rPr>
              <a:t>siguientes</a:t>
            </a:r>
            <a:r>
              <a:rPr lang="en-US" sz="3284" dirty="0">
                <a:solidFill>
                  <a:srgbClr val="9B7266"/>
                </a:solidFill>
                <a:latin typeface="Black Mango SemiBold"/>
              </a:rPr>
              <a:t> </a:t>
            </a:r>
            <a:r>
              <a:rPr lang="en-US" sz="3284" dirty="0" err="1">
                <a:solidFill>
                  <a:srgbClr val="9B7266"/>
                </a:solidFill>
                <a:latin typeface="Black Mango SemiBold"/>
              </a:rPr>
              <a:t>funciones</a:t>
            </a:r>
            <a:r>
              <a:rPr lang="en-US" sz="3284" dirty="0">
                <a:solidFill>
                  <a:srgbClr val="9B7266"/>
                </a:solidFill>
                <a:latin typeface="Black Mango SemiBold"/>
              </a:rPr>
              <a:t> </a:t>
            </a:r>
          </a:p>
        </p:txBody>
      </p:sp>
      <p:sp>
        <p:nvSpPr>
          <p:cNvPr id="19" name="TextBox 16">
            <a:extLst>
              <a:ext uri="{FF2B5EF4-FFF2-40B4-BE49-F238E27FC236}">
                <a16:creationId xmlns:a16="http://schemas.microsoft.com/office/drawing/2014/main" id="{0404D26D-78BC-9857-1A3F-80CEC74931E2}"/>
              </a:ext>
            </a:extLst>
          </p:cNvPr>
          <p:cNvSpPr txBox="1"/>
          <p:nvPr/>
        </p:nvSpPr>
        <p:spPr>
          <a:xfrm>
            <a:off x="16351654" y="8665402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04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861987" y="1735378"/>
            <a:ext cx="16241348" cy="7725159"/>
          </a:xfrm>
          <a:custGeom>
            <a:avLst/>
            <a:gdLst/>
            <a:ahLst/>
            <a:cxnLst/>
            <a:rect l="l" t="t" r="r" b="b"/>
            <a:pathLst>
              <a:path w="16241348" h="7725159">
                <a:moveTo>
                  <a:pt x="0" y="0"/>
                </a:moveTo>
                <a:lnTo>
                  <a:pt x="16241348" y="0"/>
                </a:lnTo>
                <a:lnTo>
                  <a:pt x="16241348" y="7725160"/>
                </a:lnTo>
                <a:lnTo>
                  <a:pt x="0" y="7725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086909" y="205821"/>
            <a:ext cx="8114182" cy="1483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88"/>
              </a:lnSpc>
              <a:spcBef>
                <a:spcPct val="0"/>
              </a:spcBef>
            </a:pPr>
            <a:r>
              <a:rPr lang="en-US" sz="8706" spc="652" dirty="0">
                <a:solidFill>
                  <a:srgbClr val="FFFFFF"/>
                </a:solidFill>
                <a:latin typeface="Black Mango SemiBold"/>
              </a:rPr>
              <a:t>Get</a:t>
            </a: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A37BB477-FD88-8005-5981-78E7F8D5B3DD}"/>
              </a:ext>
            </a:extLst>
          </p:cNvPr>
          <p:cNvSpPr txBox="1"/>
          <p:nvPr/>
        </p:nvSpPr>
        <p:spPr>
          <a:xfrm>
            <a:off x="16383000" y="8724645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04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6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V="1">
            <a:off x="4588241" y="3591098"/>
            <a:ext cx="10287000" cy="3104804"/>
          </a:xfrm>
          <a:custGeom>
            <a:avLst/>
            <a:gdLst/>
            <a:ahLst/>
            <a:cxnLst/>
            <a:rect l="l" t="t" r="r" b="b"/>
            <a:pathLst>
              <a:path w="10287000" h="3104804">
                <a:moveTo>
                  <a:pt x="0" y="3104804"/>
                </a:moveTo>
                <a:lnTo>
                  <a:pt x="10287000" y="3104804"/>
                </a:lnTo>
                <a:lnTo>
                  <a:pt x="10287000" y="0"/>
                </a:lnTo>
                <a:lnTo>
                  <a:pt x="0" y="0"/>
                </a:lnTo>
                <a:lnTo>
                  <a:pt x="0" y="31048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909551" y="-161669"/>
            <a:ext cx="8801202" cy="10710373"/>
            <a:chOff x="0" y="0"/>
            <a:chExt cx="2318012" cy="28208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18012" cy="2820839"/>
            </a:xfrm>
            <a:custGeom>
              <a:avLst/>
              <a:gdLst/>
              <a:ahLst/>
              <a:cxnLst/>
              <a:rect l="l" t="t" r="r" b="b"/>
              <a:pathLst>
                <a:path w="2318012" h="2820839">
                  <a:moveTo>
                    <a:pt x="0" y="0"/>
                  </a:moveTo>
                  <a:lnTo>
                    <a:pt x="2318012" y="0"/>
                  </a:lnTo>
                  <a:lnTo>
                    <a:pt x="2318012" y="2820839"/>
                  </a:lnTo>
                  <a:lnTo>
                    <a:pt x="0" y="2820839"/>
                  </a:lnTo>
                  <a:close/>
                </a:path>
              </a:pathLst>
            </a:custGeom>
            <a:solidFill>
              <a:srgbClr val="C3A98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362200" y="2718983"/>
            <a:ext cx="14501780" cy="4849033"/>
          </a:xfrm>
          <a:custGeom>
            <a:avLst/>
            <a:gdLst/>
            <a:ahLst/>
            <a:cxnLst/>
            <a:rect l="l" t="t" r="r" b="b"/>
            <a:pathLst>
              <a:path w="14501780" h="4849033">
                <a:moveTo>
                  <a:pt x="0" y="0"/>
                </a:moveTo>
                <a:lnTo>
                  <a:pt x="14501780" y="0"/>
                </a:lnTo>
                <a:lnTo>
                  <a:pt x="14501780" y="4849033"/>
                </a:lnTo>
                <a:lnTo>
                  <a:pt x="0" y="48490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260181" y="395327"/>
            <a:ext cx="7767638" cy="1142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0"/>
              </a:lnSpc>
              <a:spcBef>
                <a:spcPct val="0"/>
              </a:spcBef>
            </a:pPr>
            <a:r>
              <a:rPr lang="en-US" sz="6728" spc="504" dirty="0">
                <a:solidFill>
                  <a:srgbClr val="FFFFFF"/>
                </a:solidFill>
                <a:latin typeface="Black Mango SemiBold"/>
              </a:rPr>
              <a:t>DELETE</a:t>
            </a:r>
          </a:p>
        </p:txBody>
      </p:sp>
      <p:sp>
        <p:nvSpPr>
          <p:cNvPr id="8" name="TextBox 16">
            <a:extLst>
              <a:ext uri="{FF2B5EF4-FFF2-40B4-BE49-F238E27FC236}">
                <a16:creationId xmlns:a16="http://schemas.microsoft.com/office/drawing/2014/main" id="{AC226E9E-2C4F-F768-264C-E2048EDEFB55}"/>
              </a:ext>
            </a:extLst>
          </p:cNvPr>
          <p:cNvSpPr txBox="1"/>
          <p:nvPr/>
        </p:nvSpPr>
        <p:spPr>
          <a:xfrm>
            <a:off x="16834483" y="8927106"/>
            <a:ext cx="2398739" cy="1621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5400" dirty="0">
                <a:solidFill>
                  <a:srgbClr val="DDC8B2"/>
                </a:solidFill>
                <a:latin typeface="Black Mango SemiBold"/>
              </a:rPr>
              <a:t>04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1287753" y="1689654"/>
            <a:ext cx="16241348" cy="7725159"/>
          </a:xfrm>
          <a:custGeom>
            <a:avLst/>
            <a:gdLst/>
            <a:ahLst/>
            <a:cxnLst/>
            <a:rect l="l" t="t" r="r" b="b"/>
            <a:pathLst>
              <a:path w="16241348" h="7725159">
                <a:moveTo>
                  <a:pt x="0" y="0"/>
                </a:moveTo>
                <a:lnTo>
                  <a:pt x="16241349" y="0"/>
                </a:lnTo>
                <a:lnTo>
                  <a:pt x="16241349" y="7725159"/>
                </a:lnTo>
                <a:lnTo>
                  <a:pt x="0" y="77251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002" r="-300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086909" y="205821"/>
            <a:ext cx="8114182" cy="1483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88"/>
              </a:lnSpc>
              <a:spcBef>
                <a:spcPct val="0"/>
              </a:spcBef>
            </a:pPr>
            <a:r>
              <a:rPr lang="en-US" sz="8706" spc="652" dirty="0">
                <a:solidFill>
                  <a:srgbClr val="FFFFFF"/>
                </a:solidFill>
                <a:latin typeface="Black Mango SemiBold"/>
              </a:rPr>
              <a:t>Get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326</Words>
  <Application>Microsoft Office PowerPoint</Application>
  <PresentationFormat>Custom</PresentationFormat>
  <Paragraphs>66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Arimo Bold</vt:lpstr>
      <vt:lpstr>Calibri</vt:lpstr>
      <vt:lpstr>Black Mango SemiBold Bold</vt:lpstr>
      <vt:lpstr>Arimo</vt:lpstr>
      <vt:lpstr>Black Mango SemiBold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Scrapbook Art and History Presentation</dc:title>
  <dc:creator>Valchu Antonelli</dc:creator>
  <cp:lastModifiedBy>Valchu Antonelli</cp:lastModifiedBy>
  <cp:revision>2</cp:revision>
  <dcterms:created xsi:type="dcterms:W3CDTF">2006-08-16T00:00:00Z</dcterms:created>
  <dcterms:modified xsi:type="dcterms:W3CDTF">2023-06-15T12:51:57Z</dcterms:modified>
  <dc:identifier>DAFl17UX3kk</dc:identifier>
</cp:coreProperties>
</file>

<file path=docProps/thumbnail.jpeg>
</file>